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8" r:id="rId4"/>
    <p:sldId id="289" r:id="rId5"/>
    <p:sldId id="290" r:id="rId6"/>
    <p:sldId id="288" r:id="rId7"/>
    <p:sldId id="291" r:id="rId8"/>
    <p:sldId id="274" r:id="rId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, Kusondra B" initials="KKB" lastIdx="18" clrIdx="0">
    <p:extLst>
      <p:ext uri="{19B8F6BF-5375-455C-9EA6-DF929625EA0E}">
        <p15:presenceInfo xmlns:p15="http://schemas.microsoft.com/office/powerpoint/2012/main" userId="S-1-5-21-2744878847-1876734302-662453930-590916" providerId="AD"/>
      </p:ext>
    </p:extLst>
  </p:cmAuthor>
  <p:cmAuthor id="2" name="Manning, Tammy" initials="TKM" lastIdx="8" clrIdx="1">
    <p:extLst>
      <p:ext uri="{19B8F6BF-5375-455C-9EA6-DF929625EA0E}">
        <p15:presenceInfo xmlns:p15="http://schemas.microsoft.com/office/powerpoint/2012/main" userId="Manning, Tammy" providerId="None"/>
      </p:ext>
    </p:extLst>
  </p:cmAuthor>
  <p:cmAuthor id="3" name="Andrew Bollman" initials="AB" lastIdx="1" clrIdx="2">
    <p:extLst>
      <p:ext uri="{19B8F6BF-5375-455C-9EA6-DF929625EA0E}">
        <p15:presenceInfo xmlns:p15="http://schemas.microsoft.com/office/powerpoint/2012/main" userId="S-1-5-21-2744878847-1876734302-662453930-445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FCE"/>
    <a:srgbClr val="7FC949"/>
    <a:srgbClr val="61C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2C0773F-1649-4508-8350-6FA66A9B6026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97786AE-C603-4B48-B5A4-6726583ED8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22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8/9/2018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4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83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35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70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88385"/>
            <a:ext cx="7886700" cy="475535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50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9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81" r:id="rId17"/>
    <p:sldLayoutId id="2147483682" r:id="rId18"/>
    <p:sldLayoutId id="2147483675" r:id="rId19"/>
    <p:sldLayoutId id="2147483683" r:id="rId20"/>
    <p:sldLayoutId id="2147483684" r:id="rId21"/>
    <p:sldLayoutId id="2147483676" r:id="rId22"/>
    <p:sldLayoutId id="2147483677" r:id="rId23"/>
    <p:sldLayoutId id="2147483678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w.bollman@ncdenr.gov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3848162"/>
            <a:ext cx="5017926" cy="713497"/>
          </a:xfrm>
        </p:spPr>
        <p:txBody>
          <a:bodyPr>
            <a:normAutofit fontScale="90000"/>
          </a:bodyPr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69" y="3540772"/>
            <a:ext cx="3366857" cy="614779"/>
          </a:xfrm>
        </p:spPr>
        <p:txBody>
          <a:bodyPr/>
          <a:lstStyle/>
          <a:p>
            <a:r>
              <a:rPr lang="en-US" dirty="0"/>
              <a:t>August 9,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6422" y="2368572"/>
            <a:ext cx="6233020" cy="125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/>
              <a:t>Allocation of Agricultural Equipment Populations</a:t>
            </a:r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109057"/>
            <a:ext cx="8430935" cy="1090569"/>
          </a:xfrm>
        </p:spPr>
        <p:txBody>
          <a:bodyPr>
            <a:noAutofit/>
          </a:bodyPr>
          <a:lstStyle/>
          <a:p>
            <a:r>
              <a:rPr lang="en-US" sz="3200" dirty="0"/>
              <a:t>Agricultural Equipment Population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1459684"/>
            <a:ext cx="8774884" cy="4553825"/>
          </a:xfrm>
        </p:spPr>
        <p:txBody>
          <a:bodyPr/>
          <a:lstStyle/>
          <a:p>
            <a:r>
              <a:rPr lang="en-US" dirty="0"/>
              <a:t>Summary of Current versus Alternative Allocation Datasets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dirty="0"/>
              <a:t>*Excludes Alaska and Hawaii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33999E-665E-41B0-A06D-253B4785B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04440"/>
              </p:ext>
            </p:extLst>
          </p:nvPr>
        </p:nvGraphicFramePr>
        <p:xfrm>
          <a:off x="251671" y="2046914"/>
          <a:ext cx="8690994" cy="324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944">
                  <a:extLst>
                    <a:ext uri="{9D8B030D-6E8A-4147-A177-3AD203B41FA5}">
                      <a16:colId xmlns:a16="http://schemas.microsoft.com/office/drawing/2014/main" val="2832304131"/>
                    </a:ext>
                  </a:extLst>
                </a:gridCol>
                <a:gridCol w="1849512">
                  <a:extLst>
                    <a:ext uri="{9D8B030D-6E8A-4147-A177-3AD203B41FA5}">
                      <a16:colId xmlns:a16="http://schemas.microsoft.com/office/drawing/2014/main" val="3593396022"/>
                    </a:ext>
                  </a:extLst>
                </a:gridCol>
                <a:gridCol w="1772450">
                  <a:extLst>
                    <a:ext uri="{9D8B030D-6E8A-4147-A177-3AD203B41FA5}">
                      <a16:colId xmlns:a16="http://schemas.microsoft.com/office/drawing/2014/main" val="4212281378"/>
                    </a:ext>
                  </a:extLst>
                </a:gridCol>
                <a:gridCol w="2363265">
                  <a:extLst>
                    <a:ext uri="{9D8B030D-6E8A-4147-A177-3AD203B41FA5}">
                      <a16:colId xmlns:a16="http://schemas.microsoft.com/office/drawing/2014/main" val="3067303890"/>
                    </a:ext>
                  </a:extLst>
                </a:gridCol>
                <a:gridCol w="724865">
                  <a:extLst>
                    <a:ext uri="{9D8B030D-6E8A-4147-A177-3AD203B41FA5}">
                      <a16:colId xmlns:a16="http://schemas.microsoft.com/office/drawing/2014/main" val="4248564267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1658328863"/>
                    </a:ext>
                  </a:extLst>
                </a:gridCol>
              </a:tblGrid>
              <a:tr h="632603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Agency Source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Dataset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Vintage</a:t>
                      </a: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Geographic Detail</a:t>
                      </a: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700596250"/>
                  </a:ext>
                </a:extLst>
              </a:tr>
              <a:tr h="316061"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U.S. Dept. of Ag. (USDA)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Census of Agriculture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Harvested crop acreage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2012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County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1924250658"/>
                  </a:ext>
                </a:extLst>
              </a:tr>
              <a:tr h="430852">
                <a:tc rowSpan="5">
                  <a:txBody>
                    <a:bodyPr/>
                    <a:lstStyle/>
                    <a:p>
                      <a:r>
                        <a:rPr lang="en-US" sz="1200" dirty="0"/>
                        <a:t>Alternatives</a:t>
                      </a:r>
                    </a:p>
                  </a:txBody>
                  <a:tcPr marL="18288" marR="18288" marT="18288" marB="18288"/>
                </a:tc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USDA</a:t>
                      </a:r>
                    </a:p>
                  </a:txBody>
                  <a:tcPr marL="18288" marR="18288" marT="18288" marB="18288"/>
                </a:tc>
                <a:tc rowSpan="3">
                  <a:txBody>
                    <a:bodyPr/>
                    <a:lstStyle/>
                    <a:p>
                      <a:r>
                        <a:rPr lang="en-US" sz="1200" i="1" dirty="0"/>
                        <a:t>Farm Production Expenditures</a:t>
                      </a:r>
                    </a:p>
                  </a:txBody>
                  <a:tcPr marL="18288" marR="18288" marT="18288" marB="18288"/>
                </a:tc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Diesel expenditures</a:t>
                      </a:r>
                    </a:p>
                    <a:p>
                      <a:r>
                        <a:rPr lang="en-US" sz="1200" dirty="0"/>
                        <a:t>Gasoline expenditures</a:t>
                      </a:r>
                    </a:p>
                    <a:p>
                      <a:r>
                        <a:rPr lang="en-US" sz="1200" dirty="0"/>
                        <a:t>LP gas expenditures</a:t>
                      </a:r>
                    </a:p>
                    <a:p>
                      <a:r>
                        <a:rPr lang="en-US" sz="1200" dirty="0"/>
                        <a:t>Other fuel expenditures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2016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Regions*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580836083"/>
                  </a:ext>
                </a:extLst>
              </a:tr>
              <a:tr h="430852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2003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 Regions*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1655297605"/>
                  </a:ext>
                </a:extLst>
              </a:tr>
              <a:tr h="47872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“Petroleum fuel and oil” expenditures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2016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 Regions and 15 Core States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1082144997"/>
                  </a:ext>
                </a:extLst>
              </a:tr>
              <a:tr h="47872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Census of Agriculture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Gasoline, Fuels, and Oils Purchased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2012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County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2032619062"/>
                  </a:ext>
                </a:extLst>
              </a:tr>
              <a:tr h="478724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Energy Info. Admin. (EIA)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i="1" dirty="0"/>
                        <a:t>Fuel Oil and Kerosene Sales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Diesel fuel sales/deliveries to farm consumers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2016</a:t>
                      </a:r>
                    </a:p>
                  </a:txBody>
                  <a:tcPr marL="18288" marR="18288" marT="18288" marB="1828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 marL="18288" marR="18288" marT="18288" marB="18288"/>
                </a:tc>
                <a:extLst>
                  <a:ext uri="{0D108BD9-81ED-4DB2-BD59-A6C34878D82A}">
                    <a16:rowId xmlns:a16="http://schemas.microsoft.com/office/drawing/2014/main" val="319558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4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30902"/>
            <a:ext cx="8430935" cy="1228782"/>
          </a:xfrm>
        </p:spPr>
        <p:txBody>
          <a:bodyPr>
            <a:noAutofit/>
          </a:bodyPr>
          <a:lstStyle/>
          <a:p>
            <a:r>
              <a:rPr lang="en-US" sz="3200" dirty="0"/>
              <a:t>Agricultural Equipment Population Allocations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1384183"/>
            <a:ext cx="8816829" cy="480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USDA Farm Production Expenditure Regions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Atlantic</a:t>
            </a:r>
            <a:r>
              <a:rPr lang="en-US" dirty="0"/>
              <a:t>:  Connecticut, Delaware, Kentucky, Maine, Maryland, Massachusetts, New Hampshire, New Jersey, New York, North Carolina, Pennsylvania, Rhode Island, Tennessee, Vermont, Virginia, West Virginia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South</a:t>
            </a:r>
            <a:r>
              <a:rPr lang="en-US" dirty="0"/>
              <a:t>:  Alabama, Arkansas, Florida, Georgia, Louisiana, Mississippi, South Carolina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Midwest</a:t>
            </a:r>
            <a:r>
              <a:rPr lang="en-US" dirty="0"/>
              <a:t>:  Illinois, Indiana, Iowa, Michigan, Minnesota, Missouri, Ohio, Wisconsin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Plains</a:t>
            </a:r>
            <a:r>
              <a:rPr lang="en-US" dirty="0"/>
              <a:t>:  Kansas, Nebraska, North Dakota, Oklahoma, South Dakota, Texas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West</a:t>
            </a:r>
            <a:r>
              <a:rPr lang="en-US" dirty="0"/>
              <a:t>:  Arizona, California, Colorado, Idaho, Montana, Nevada, New Mexico, Oregon, Utah, Washington, Wyoming (</a:t>
            </a:r>
            <a:r>
              <a:rPr lang="en-US" i="1" dirty="0"/>
              <a:t>note: excludes Alaska and Hawaii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2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30902"/>
            <a:ext cx="8430935" cy="1228782"/>
          </a:xfrm>
        </p:spPr>
        <p:txBody>
          <a:bodyPr>
            <a:noAutofit/>
          </a:bodyPr>
          <a:lstStyle/>
          <a:p>
            <a:r>
              <a:rPr lang="en-US" sz="3200" dirty="0"/>
              <a:t>Agricultural Equipment Population Allocations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6" y="1660200"/>
            <a:ext cx="8816829" cy="4806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15 Farm Production Expenditure “Core States”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Atlantic</a:t>
            </a:r>
            <a:r>
              <a:rPr lang="en-US" dirty="0"/>
              <a:t>:  North Carolina (15 “all other states”)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South</a:t>
            </a:r>
            <a:r>
              <a:rPr lang="en-US" dirty="0"/>
              <a:t>:  Arkansas, Florida, Georgia (4 “all other states”)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Midwest</a:t>
            </a:r>
            <a:r>
              <a:rPr lang="en-US" dirty="0"/>
              <a:t>:  Illinois, Indiana, Iowa, Minnesota, Missouri, Wisconsin (2 “all other states”)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Plains</a:t>
            </a:r>
            <a:r>
              <a:rPr lang="en-US" dirty="0"/>
              <a:t>:  Kansas, Nebraska, Texas (3 “all other states”)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West</a:t>
            </a:r>
            <a:r>
              <a:rPr lang="en-US" dirty="0"/>
              <a:t>:  California, Washington (9 “all other states”)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2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230902"/>
            <a:ext cx="8430935" cy="1228782"/>
          </a:xfrm>
        </p:spPr>
        <p:txBody>
          <a:bodyPr>
            <a:noAutofit/>
          </a:bodyPr>
          <a:lstStyle/>
          <a:p>
            <a:r>
              <a:rPr lang="en-US" sz="3200" dirty="0"/>
              <a:t>Agricultural Equipment Population Allocations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71" y="1459684"/>
            <a:ext cx="8615493" cy="4553825"/>
          </a:xfrm>
        </p:spPr>
        <p:txBody>
          <a:bodyPr/>
          <a:lstStyle/>
          <a:p>
            <a:r>
              <a:rPr lang="en-US" dirty="0"/>
              <a:t>Comparison of Current versus Alternative Allocation Percentages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1600" b="1" dirty="0"/>
              <a:t>Percentage of Total National Activity by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88384-385A-4DC0-A347-938CCCC32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634154"/>
              </p:ext>
            </p:extLst>
          </p:nvPr>
        </p:nvGraphicFramePr>
        <p:xfrm>
          <a:off x="469783" y="2172371"/>
          <a:ext cx="8288323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798">
                  <a:extLst>
                    <a:ext uri="{9D8B030D-6E8A-4147-A177-3AD203B41FA5}">
                      <a16:colId xmlns:a16="http://schemas.microsoft.com/office/drawing/2014/main" val="1336058193"/>
                    </a:ext>
                  </a:extLst>
                </a:gridCol>
                <a:gridCol w="1494330">
                  <a:extLst>
                    <a:ext uri="{9D8B030D-6E8A-4147-A177-3AD203B41FA5}">
                      <a16:colId xmlns:a16="http://schemas.microsoft.com/office/drawing/2014/main" val="1877214555"/>
                    </a:ext>
                  </a:extLst>
                </a:gridCol>
                <a:gridCol w="1378363">
                  <a:extLst>
                    <a:ext uri="{9D8B030D-6E8A-4147-A177-3AD203B41FA5}">
                      <a16:colId xmlns:a16="http://schemas.microsoft.com/office/drawing/2014/main" val="104501985"/>
                    </a:ext>
                  </a:extLst>
                </a:gridCol>
                <a:gridCol w="1593909">
                  <a:extLst>
                    <a:ext uri="{9D8B030D-6E8A-4147-A177-3AD203B41FA5}">
                      <a16:colId xmlns:a16="http://schemas.microsoft.com/office/drawing/2014/main" val="1884800689"/>
                    </a:ext>
                  </a:extLst>
                </a:gridCol>
                <a:gridCol w="1417739">
                  <a:extLst>
                    <a:ext uri="{9D8B030D-6E8A-4147-A177-3AD203B41FA5}">
                      <a16:colId xmlns:a16="http://schemas.microsoft.com/office/drawing/2014/main" val="3027707445"/>
                    </a:ext>
                  </a:extLst>
                </a:gridCol>
                <a:gridCol w="1535184">
                  <a:extLst>
                    <a:ext uri="{9D8B030D-6E8A-4147-A177-3AD203B41FA5}">
                      <a16:colId xmlns:a16="http://schemas.microsoft.com/office/drawing/2014/main" val="7522736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Region</a:t>
                      </a:r>
                    </a:p>
                  </a:txBody>
                  <a:tcPr anchor="b">
                    <a:solidFill>
                      <a:srgbClr val="D8D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of Ag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Farm Production Expenditures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of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Fuel Oil and Kerosene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24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Harvested Crop Acreage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Farm Diesel Expenditures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Petroleum Fuel and Oil Expenditures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Gasoline, Fuels, and Oils Purchased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Diesel Fuel Sales/Deliveries to Farm Consumers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787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Atlantic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  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5162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  7.8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7.8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93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37.5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73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70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21.4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53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Alaska &amp;</a:t>
                      </a:r>
                      <a:r>
                        <a:rPr lang="en-US" baseline="0" dirty="0"/>
                        <a:t> Hawaii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dirty="0"/>
                        <a:t>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28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71" y="56462"/>
            <a:ext cx="8430935" cy="1228782"/>
          </a:xfrm>
        </p:spPr>
        <p:txBody>
          <a:bodyPr>
            <a:noAutofit/>
          </a:bodyPr>
          <a:lstStyle/>
          <a:p>
            <a:r>
              <a:rPr lang="en-US" sz="3200" dirty="0"/>
              <a:t>Agricultural Equipment Population Allocations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171" y="1285244"/>
            <a:ext cx="8615493" cy="4553825"/>
          </a:xfrm>
        </p:spPr>
        <p:txBody>
          <a:bodyPr/>
          <a:lstStyle/>
          <a:p>
            <a:r>
              <a:rPr lang="en-US" dirty="0"/>
              <a:t>Comparison of Current versus Alternative Allocation Percentages</a:t>
            </a:r>
          </a:p>
          <a:p>
            <a:pPr marL="0" indent="0" algn="ctr">
              <a:buNone/>
            </a:pPr>
            <a:r>
              <a:rPr lang="en-US" sz="1600" b="1" dirty="0"/>
              <a:t>Percentage of Total National Activity for Selected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B88384-385A-4DC0-A347-938CCCC32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27587"/>
              </p:ext>
            </p:extLst>
          </p:nvPr>
        </p:nvGraphicFramePr>
        <p:xfrm>
          <a:off x="419450" y="1981151"/>
          <a:ext cx="8430934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234">
                  <a:extLst>
                    <a:ext uri="{9D8B030D-6E8A-4147-A177-3AD203B41FA5}">
                      <a16:colId xmlns:a16="http://schemas.microsoft.com/office/drawing/2014/main" val="1336058193"/>
                    </a:ext>
                  </a:extLst>
                </a:gridCol>
                <a:gridCol w="1363555">
                  <a:extLst>
                    <a:ext uri="{9D8B030D-6E8A-4147-A177-3AD203B41FA5}">
                      <a16:colId xmlns:a16="http://schemas.microsoft.com/office/drawing/2014/main" val="1877214555"/>
                    </a:ext>
                  </a:extLst>
                </a:gridCol>
                <a:gridCol w="1402079">
                  <a:extLst>
                    <a:ext uri="{9D8B030D-6E8A-4147-A177-3AD203B41FA5}">
                      <a16:colId xmlns:a16="http://schemas.microsoft.com/office/drawing/2014/main" val="104501985"/>
                    </a:ext>
                  </a:extLst>
                </a:gridCol>
                <a:gridCol w="1621334">
                  <a:extLst>
                    <a:ext uri="{9D8B030D-6E8A-4147-A177-3AD203B41FA5}">
                      <a16:colId xmlns:a16="http://schemas.microsoft.com/office/drawing/2014/main" val="1884800689"/>
                    </a:ext>
                  </a:extLst>
                </a:gridCol>
                <a:gridCol w="1442133">
                  <a:extLst>
                    <a:ext uri="{9D8B030D-6E8A-4147-A177-3AD203B41FA5}">
                      <a16:colId xmlns:a16="http://schemas.microsoft.com/office/drawing/2014/main" val="3027707445"/>
                    </a:ext>
                  </a:extLst>
                </a:gridCol>
                <a:gridCol w="1561599">
                  <a:extLst>
                    <a:ext uri="{9D8B030D-6E8A-4147-A177-3AD203B41FA5}">
                      <a16:colId xmlns:a16="http://schemas.microsoft.com/office/drawing/2014/main" val="75227365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State</a:t>
                      </a:r>
                    </a:p>
                  </a:txBody>
                  <a:tcPr anchor="b">
                    <a:solidFill>
                      <a:srgbClr val="D8DF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of Ag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Farm Production Expenditures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of 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Fuel Oil and Kerosene Sales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24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Harvested Crop Acreage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Farm Diesel Expenditures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Petroleum Fuel and Oil Expenditures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Gasoline, Fuels, and Oils Purchased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Diesel Fuel Sales/Deliveries to Farm Consumers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78768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51622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Illinois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9335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Iowa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37344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Kansas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97002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Minnesota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86015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Nebraska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9012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253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60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0509" y="0"/>
            <a:ext cx="5645791" cy="864066"/>
          </a:xfrm>
        </p:spPr>
        <p:txBody>
          <a:bodyPr>
            <a:normAutofit/>
          </a:bodyPr>
          <a:lstStyle/>
          <a:p>
            <a:r>
              <a:rPr lang="en-US" dirty="0"/>
              <a:t>Agricultural Equipment Population Allocations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5500" y="1524051"/>
            <a:ext cx="7886700" cy="3927625"/>
          </a:xfrm>
        </p:spPr>
        <p:txBody>
          <a:bodyPr/>
          <a:lstStyle/>
          <a:p>
            <a:r>
              <a:rPr lang="en-US" dirty="0"/>
              <a:t>Contact Info:</a:t>
            </a:r>
          </a:p>
          <a:p>
            <a:pPr lvl="1"/>
            <a:r>
              <a:rPr lang="en-US" dirty="0"/>
              <a:t>Andy Bollman, NC Division of Air Quality</a:t>
            </a:r>
          </a:p>
          <a:p>
            <a:pPr lvl="1"/>
            <a:r>
              <a:rPr lang="en-US" dirty="0">
                <a:hlinkClick r:id="rId2"/>
              </a:rPr>
              <a:t>andrew.bollman@ncdenr.gov</a:t>
            </a:r>
            <a:endParaRPr lang="en-US" dirty="0"/>
          </a:p>
          <a:p>
            <a:pPr lvl="1"/>
            <a:r>
              <a:rPr lang="en-US" dirty="0"/>
              <a:t>919-707-8499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553330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9833A564-401D-44EA-B301-2640B1F2862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10534</TotalTime>
  <Words>591</Words>
  <Application>Microsoft Office PowerPoint</Application>
  <PresentationFormat>On-screen Show (4:3)</PresentationFormat>
  <Paragraphs>193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2_Office Theme</vt:lpstr>
      <vt:lpstr>Department of Environmental Quality</vt:lpstr>
      <vt:lpstr>Agricultural Equipment Population Allocations</vt:lpstr>
      <vt:lpstr>Agricultural Equipment Population Allocations (continued)</vt:lpstr>
      <vt:lpstr>Agricultural Equipment Population Allocations (continued)</vt:lpstr>
      <vt:lpstr>Agricultural Equipment Population Allocations (continued)</vt:lpstr>
      <vt:lpstr>Agricultural Equipment Population Allocations (continued)</vt:lpstr>
      <vt:lpstr>Agricultural Equipment Population Allocations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Methods for Nonpoint Source Industrial and Commercial/Institutional (ICI) Fuel Combustion</dc:title>
  <dc:subject>Details related to North Carolina's point source subtraction procedure for Industrial and Commercial/Institutional fuel combustion categories</dc:subject>
  <dc:creator>Andy Bollman</dc:creator>
  <cp:keywords>point, source, subtraction, energy, survey, throughput, emissions</cp:keywords>
  <cp:lastModifiedBy>Roberts, Sarah</cp:lastModifiedBy>
  <cp:revision>283</cp:revision>
  <cp:lastPrinted>2018-08-08T20:15:07Z</cp:lastPrinted>
  <dcterms:created xsi:type="dcterms:W3CDTF">2015-07-07T20:02:11Z</dcterms:created>
  <dcterms:modified xsi:type="dcterms:W3CDTF">2018-08-09T20:57:45Z</dcterms:modified>
</cp:coreProperties>
</file>